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02" y="-67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792503"/>
            <a:ext cx="10464800" cy="112181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400"/>
              </a:spcBef>
              <a:buSzTx/>
              <a:buNone/>
              <a:defRPr sz="2400">
                <a:solidFill>
                  <a:srgbClr val="53585F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  <a:lvl2pPr marL="0" indent="228600" algn="ctr">
              <a:spcBef>
                <a:spcPts val="400"/>
              </a:spcBef>
              <a:buSzTx/>
              <a:buNone/>
              <a:defRPr sz="2400">
                <a:solidFill>
                  <a:srgbClr val="53585F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2pPr>
            <a:lvl3pPr marL="0" indent="457200" algn="ctr">
              <a:spcBef>
                <a:spcPts val="400"/>
              </a:spcBef>
              <a:buSzTx/>
              <a:buNone/>
              <a:defRPr sz="2400">
                <a:solidFill>
                  <a:srgbClr val="53585F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3pPr>
            <a:lvl4pPr marL="0" indent="685800" algn="ctr">
              <a:spcBef>
                <a:spcPts val="400"/>
              </a:spcBef>
              <a:buSzTx/>
              <a:buNone/>
              <a:defRPr sz="2400">
                <a:solidFill>
                  <a:srgbClr val="53585F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4pPr>
            <a:lvl5pPr marL="0" indent="914400" algn="ctr">
              <a:spcBef>
                <a:spcPts val="400"/>
              </a:spcBef>
              <a:buSzTx/>
              <a:buNone/>
              <a:defRPr sz="2400">
                <a:solidFill>
                  <a:srgbClr val="53585F"/>
                </a:solidFill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pic>
        <p:nvPicPr>
          <p:cNvPr id="118" name="イメージ" descr="イメージ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213481" y="5383841"/>
            <a:ext cx="4577838" cy="1121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イメージ" descr="イメージ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4213481" y="2219246"/>
            <a:ext cx="4577838" cy="2988592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3200" u="sng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28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800"/>
            </a:lvl1pPr>
            <a:lvl2pPr marL="0" indent="228600" algn="ctr">
              <a:buSzTx/>
              <a:buNone/>
              <a:defRPr sz="2800"/>
            </a:lvl2pPr>
            <a:lvl3pPr marL="0" indent="457200" algn="ctr">
              <a:buSzTx/>
              <a:buNone/>
              <a:defRPr sz="2800"/>
            </a:lvl3pPr>
            <a:lvl4pPr marL="0" indent="685800" algn="ctr">
              <a:buSzTx/>
              <a:buNone/>
              <a:defRPr sz="2800"/>
            </a:lvl4pPr>
            <a:lvl5pPr marL="0" indent="914400" algn="ctr">
              <a:buSzTx/>
              <a:buNone/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29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45123" y="9302750"/>
            <a:ext cx="314554" cy="25400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3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295059" y="9251950"/>
            <a:ext cx="414682" cy="304800"/>
          </a:xfrm>
          <a:prstGeom prst="rect">
            <a:avLst/>
          </a:prstGeom>
        </p:spPr>
        <p:txBody>
          <a:bodyPr wrap="square"/>
          <a:lstStyle>
            <a:lvl1pPr>
              <a:defRPr>
                <a:solidFill>
                  <a:srgbClr val="53585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46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>
              <a:buSzPct val="75000"/>
              <a:buChar char="•"/>
              <a:defRPr sz="3600"/>
            </a:lvl1pPr>
            <a:lvl2pPr>
              <a:buSzPct val="75000"/>
              <a:buChar char="•"/>
              <a:defRPr sz="3600"/>
            </a:lvl2pPr>
            <a:lvl3pPr>
              <a:buSzPct val="75000"/>
              <a:buChar char="•"/>
              <a:defRPr sz="3600"/>
            </a:lvl3pPr>
            <a:lvl4pPr>
              <a:buSzPct val="75000"/>
              <a:buChar char="•"/>
              <a:defRPr sz="3600"/>
            </a:lvl4pPr>
            <a:lvl5pPr>
              <a:buSzPct val="75000"/>
              <a:buChar char="•"/>
              <a:defRPr sz="3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4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5397" y="925195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85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5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3200" u="sng">
                <a:latin typeface="ヒラギノ角ゴ ProN W6"/>
                <a:ea typeface="ヒラギノ角ゴ ProN W6"/>
                <a:cs typeface="ヒラギノ角ゴ ProN W6"/>
                <a:sym typeface="ヒラギノ角ゴ ProN W6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64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800"/>
            </a:lvl1pPr>
            <a:lvl2pPr marL="0" indent="0" algn="ctr">
              <a:buSzTx/>
              <a:buNone/>
              <a:defRPr sz="2800"/>
            </a:lvl2pPr>
            <a:lvl3pPr marL="0" indent="0" algn="ctr">
              <a:buSzTx/>
              <a:buNone/>
              <a:defRPr sz="2800"/>
            </a:lvl3pPr>
            <a:lvl4pPr marL="0" indent="0" algn="ctr">
              <a:buSzTx/>
              <a:buNone/>
              <a:defRPr sz="2800"/>
            </a:lvl4pPr>
            <a:lvl5pPr marL="0" indent="0" algn="ctr">
              <a:buSzTx/>
              <a:buNone/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6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45123" y="9302750"/>
            <a:ext cx="314554" cy="25400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7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7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82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>
              <a:buSzPct val="75000"/>
              <a:buChar char="•"/>
              <a:defRPr sz="3600"/>
            </a:lvl1pPr>
            <a:lvl2pPr>
              <a:buSzPct val="75000"/>
              <a:buChar char="•"/>
              <a:defRPr sz="3600"/>
            </a:lvl2pPr>
            <a:lvl3pPr>
              <a:buSzPct val="75000"/>
              <a:buChar char="•"/>
              <a:defRPr sz="3600"/>
            </a:lvl3pPr>
            <a:lvl4pPr>
              <a:buSzPct val="75000"/>
              <a:buChar char="•"/>
              <a:defRPr sz="3600"/>
            </a:lvl4pPr>
            <a:lvl5pPr>
              <a:buSzPct val="75000"/>
              <a:buChar char="•"/>
              <a:defRPr sz="3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83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5397" y="925195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85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&lt;#&gt;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✔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ロゴ文字あり.png" descr="ロゴ文字あり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55700" y="2965450"/>
            <a:ext cx="10693400" cy="3822701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「社員の声」で組織を変える"/>
          <p:cNvSpPr txBox="1"/>
          <p:nvPr/>
        </p:nvSpPr>
        <p:spPr>
          <a:xfrm>
            <a:off x="4799330" y="3824209"/>
            <a:ext cx="3406141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solidFill>
                  <a:srgbClr val="53585F"/>
                </a:solidFill>
              </a:defRPr>
            </a:lvl1pPr>
          </a:lstStyle>
          <a:p>
            <a:r>
              <a:t>「社員の声」で組織を変える</a:t>
            </a:r>
          </a:p>
        </p:txBody>
      </p:sp>
      <p:sp>
        <p:nvSpPr>
          <p:cNvPr id="194" name="説明資料"/>
          <p:cNvSpPr txBox="1"/>
          <p:nvPr/>
        </p:nvSpPr>
        <p:spPr>
          <a:xfrm>
            <a:off x="5681663" y="5771538"/>
            <a:ext cx="16414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r>
              <a:rPr dirty="0">
                <a:latin typeface="游ゴシック" pitchFamily="50" charset="-128"/>
                <a:ea typeface="游ゴシック" pitchFamily="50" charset="-128"/>
              </a:rPr>
              <a:t>説明資料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Picture 2" descr="Picture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838103" y="2615963"/>
            <a:ext cx="5328593" cy="5328593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スライド番号"/>
          <p:cNvSpPr txBox="1">
            <a:spLocks noGrp="1"/>
          </p:cNvSpPr>
          <p:nvPr>
            <p:ph type="sldNum" sz="quarter" idx="4294967295"/>
          </p:nvPr>
        </p:nvSpPr>
        <p:spPr>
          <a:xfrm>
            <a:off x="6395186" y="9302750"/>
            <a:ext cx="214428" cy="2540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2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2</a:t>
            </a:fld>
            <a:endParaRPr/>
          </a:p>
        </p:txBody>
      </p:sp>
      <p:sp>
        <p:nvSpPr>
          <p:cNvPr id="197" name="アトラエでは、wevoxを活用し…"/>
          <p:cNvSpPr txBox="1"/>
          <p:nvPr/>
        </p:nvSpPr>
        <p:spPr>
          <a:xfrm>
            <a:off x="1464162" y="2595479"/>
            <a:ext cx="10076476" cy="4811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先日はwevoxの回答のご協力をいただき、</a:t>
            </a: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ありがとうございました！</a:t>
            </a: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lang="en-US" dirty="0" smtClean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検討の末、wevoxを導入することが決定しました。</a:t>
            </a:r>
          </a:p>
        </p:txBody>
      </p:sp>
      <p:sp>
        <p:nvSpPr>
          <p:cNvPr id="198" name="線"/>
          <p:cNvSpPr/>
          <p:nvPr/>
        </p:nvSpPr>
        <p:spPr>
          <a:xfrm>
            <a:off x="872866" y="779190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sp>
        <p:nvSpPr>
          <p:cNvPr id="199" name="線"/>
          <p:cNvSpPr/>
          <p:nvPr/>
        </p:nvSpPr>
        <p:spPr>
          <a:xfrm>
            <a:off x="872866" y="8974409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pic>
        <p:nvPicPr>
          <p:cNvPr id="200" name="wevot_β.png" descr="wevot_β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1562125" y="8144933"/>
            <a:ext cx="1016002" cy="1016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サンプルです。…"/>
          <p:cNvSpPr txBox="1"/>
          <p:nvPr/>
        </p:nvSpPr>
        <p:spPr>
          <a:xfrm>
            <a:off x="2557455" y="1196250"/>
            <a:ext cx="788989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1800" spc="-52">
                <a:solidFill>
                  <a:srgbClr val="941100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※サンプル</a:t>
            </a:r>
            <a:r>
              <a:rPr dirty="0">
                <a:latin typeface="游ゴシック" pitchFamily="50" charset="-128"/>
                <a:ea typeface="游ゴシック" pitchFamily="50" charset="-128"/>
                <a:sym typeface="ヒラギノ角ゴ ProN W6"/>
              </a:rPr>
              <a:t>※</a:t>
            </a:r>
          </a:p>
          <a:p>
            <a:pPr>
              <a:defRPr sz="1800" spc="-52">
                <a:solidFill>
                  <a:srgbClr val="941100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皆さんへのメッセージをご記入ください。</a:t>
            </a:r>
          </a:p>
        </p:txBody>
      </p:sp>
      <p:sp>
        <p:nvSpPr>
          <p:cNvPr id="202" name="回答結果について"/>
          <p:cNvSpPr txBox="1"/>
          <p:nvPr/>
        </p:nvSpPr>
        <p:spPr>
          <a:xfrm>
            <a:off x="878150" y="422819"/>
            <a:ext cx="1025922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800">
                <a:solidFill>
                  <a:srgbClr val="5E5E5E"/>
                </a:solidFill>
              </a:defRPr>
            </a:lvl1pPr>
          </a:lstStyle>
          <a:p>
            <a:r>
              <a:rPr b="1" dirty="0">
                <a:latin typeface="游ゴシック" pitchFamily="50" charset="-128"/>
                <a:ea typeface="游ゴシック" pitchFamily="50" charset="-128"/>
              </a:rPr>
              <a:t>はじめに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スライド番号"/>
          <p:cNvSpPr txBox="1">
            <a:spLocks noGrp="1"/>
          </p:cNvSpPr>
          <p:nvPr>
            <p:ph type="sldNum" sz="quarter" idx="4294967295"/>
          </p:nvPr>
        </p:nvSpPr>
        <p:spPr>
          <a:xfrm>
            <a:off x="6395186" y="9302750"/>
            <a:ext cx="214427" cy="2540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2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3</a:t>
            </a:fld>
            <a:endParaRPr/>
          </a:p>
        </p:txBody>
      </p:sp>
      <p:sp>
        <p:nvSpPr>
          <p:cNvPr id="206" name="wevoxは…"/>
          <p:cNvSpPr txBox="1"/>
          <p:nvPr/>
        </p:nvSpPr>
        <p:spPr>
          <a:xfrm>
            <a:off x="872866" y="1770463"/>
            <a:ext cx="11259067" cy="5287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（導入目的）</a:t>
            </a:r>
          </a:p>
          <a:p>
            <a:pPr lvl="1" indent="0"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・会社の状態を可視化し、よりよい組織づくりのために　　　</a:t>
            </a:r>
          </a:p>
          <a:p>
            <a:pPr lvl="1" indent="0"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　実施</a:t>
            </a: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（実施概要）</a:t>
            </a: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 smtClean="0">
                <a:latin typeface="游ゴシック" pitchFamily="50" charset="-128"/>
                <a:ea typeface="游ゴシック" pitchFamily="50" charset="-128"/>
              </a:rPr>
              <a:t>・</a:t>
            </a:r>
            <a:r>
              <a:rPr lang="ja-JP" altLang="en-US" b="1" dirty="0" smtClean="0">
                <a:latin typeface="游ゴシック" pitchFamily="50" charset="-128"/>
                <a:ea typeface="游ゴシック" pitchFamily="50" charset="-128"/>
              </a:rPr>
              <a:t>実名</a:t>
            </a:r>
            <a:r>
              <a:rPr dirty="0" smtClean="0">
                <a:latin typeface="游ゴシック" pitchFamily="50" charset="-128"/>
                <a:ea typeface="游ゴシック" pitchFamily="50" charset="-128"/>
              </a:rPr>
              <a:t>にてサーベイを実施</a:t>
            </a: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・</a:t>
            </a:r>
            <a:r>
              <a:rPr b="1" dirty="0">
                <a:latin typeface="游ゴシック" pitchFamily="50" charset="-128"/>
                <a:ea typeface="游ゴシック" pitchFamily="50" charset="-128"/>
              </a:rPr>
              <a:t>経営陣・人事・直属の上長</a:t>
            </a:r>
            <a:r>
              <a:rPr dirty="0">
                <a:latin typeface="游ゴシック" pitchFamily="50" charset="-128"/>
                <a:ea typeface="游ゴシック" pitchFamily="50" charset="-128"/>
              </a:rPr>
              <a:t>が結果を確認</a:t>
            </a: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 dirty="0">
              <a:latin typeface="游ゴシック" pitchFamily="50" charset="-128"/>
              <a:ea typeface="游ゴシック" pitchFamily="50" charset="-128"/>
            </a:endParaRP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（実施頻度）</a:t>
            </a: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・</a:t>
            </a:r>
            <a:r>
              <a:rPr b="1" dirty="0">
                <a:latin typeface="游ゴシック" pitchFamily="50" charset="-128"/>
                <a:ea typeface="游ゴシック" pitchFamily="50" charset="-128"/>
              </a:rPr>
              <a:t>月1回</a:t>
            </a:r>
            <a:r>
              <a:rPr dirty="0">
                <a:latin typeface="游ゴシック" pitchFamily="50" charset="-128"/>
                <a:ea typeface="游ゴシック" pitchFamily="50" charset="-128"/>
              </a:rPr>
              <a:t>の実施で、</a:t>
            </a:r>
            <a:r>
              <a:rPr b="1" dirty="0">
                <a:latin typeface="游ゴシック" pitchFamily="50" charset="-128"/>
                <a:ea typeface="游ゴシック" pitchFamily="50" charset="-128"/>
              </a:rPr>
              <a:t>16問</a:t>
            </a:r>
            <a:r>
              <a:rPr dirty="0">
                <a:latin typeface="游ゴシック" pitchFamily="50" charset="-128"/>
                <a:ea typeface="游ゴシック" pitchFamily="50" charset="-128"/>
              </a:rPr>
              <a:t>（回答時間約1.5分）です。</a:t>
            </a:r>
          </a:p>
          <a:p>
            <a:pPr algn="l">
              <a:lnSpc>
                <a:spcPct val="90000"/>
              </a:lnSpc>
              <a:defRPr sz="3400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・</a:t>
            </a:r>
            <a:r>
              <a:rPr b="1" dirty="0">
                <a:latin typeface="游ゴシック" pitchFamily="50" charset="-128"/>
                <a:ea typeface="游ゴシック" pitchFamily="50" charset="-128"/>
              </a:rPr>
              <a:t>毎月第2週目の月曜日10時</a:t>
            </a:r>
            <a:r>
              <a:rPr dirty="0">
                <a:latin typeface="游ゴシック" pitchFamily="50" charset="-128"/>
                <a:ea typeface="游ゴシック" pitchFamily="50" charset="-128"/>
              </a:rPr>
              <a:t>に配信します。</a:t>
            </a:r>
          </a:p>
        </p:txBody>
      </p:sp>
      <p:sp>
        <p:nvSpPr>
          <p:cNvPr id="207" name="線"/>
          <p:cNvSpPr/>
          <p:nvPr/>
        </p:nvSpPr>
        <p:spPr>
          <a:xfrm>
            <a:off x="872866" y="779190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sp>
        <p:nvSpPr>
          <p:cNvPr id="208" name="wevoxとは"/>
          <p:cNvSpPr txBox="1"/>
          <p:nvPr/>
        </p:nvSpPr>
        <p:spPr>
          <a:xfrm>
            <a:off x="878150" y="422819"/>
            <a:ext cx="2872581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800" b="1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1pPr>
          </a:lstStyle>
          <a:p>
            <a:r>
              <a:rPr dirty="0">
                <a:latin typeface="游ゴシック" pitchFamily="50" charset="-128"/>
                <a:ea typeface="游ゴシック" pitchFamily="50" charset="-128"/>
              </a:rPr>
              <a:t>導入目的・概要・実施頻度</a:t>
            </a:r>
          </a:p>
        </p:txBody>
      </p:sp>
      <p:sp>
        <p:nvSpPr>
          <p:cNvPr id="209" name="線"/>
          <p:cNvSpPr/>
          <p:nvPr/>
        </p:nvSpPr>
        <p:spPr>
          <a:xfrm>
            <a:off x="872866" y="8974409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pic>
        <p:nvPicPr>
          <p:cNvPr id="210" name="wevot_β.png" descr="wevot_β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562125" y="8144933"/>
            <a:ext cx="1016002" cy="1016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サンプルです。…"/>
          <p:cNvSpPr txBox="1"/>
          <p:nvPr/>
        </p:nvSpPr>
        <p:spPr>
          <a:xfrm>
            <a:off x="7894808" y="919227"/>
            <a:ext cx="480027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>
              <a:defRPr sz="1800" spc="-52">
                <a:solidFill>
                  <a:srgbClr val="941100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 smtClean="0">
                <a:latin typeface="游ゴシック" pitchFamily="50" charset="-128"/>
                <a:ea typeface="游ゴシック" pitchFamily="50" charset="-128"/>
              </a:rPr>
              <a:t>※</a:t>
            </a:r>
            <a:r>
              <a:rPr dirty="0">
                <a:latin typeface="游ゴシック" pitchFamily="50" charset="-128"/>
                <a:ea typeface="游ゴシック" pitchFamily="50" charset="-128"/>
              </a:rPr>
              <a:t>サンプル</a:t>
            </a:r>
            <a:r>
              <a:rPr dirty="0">
                <a:latin typeface="游ゴシック" pitchFamily="50" charset="-128"/>
                <a:ea typeface="游ゴシック" pitchFamily="50" charset="-128"/>
                <a:cs typeface="+mn-cs"/>
                <a:sym typeface="ヒラギノ角ゴ ProN W3"/>
              </a:rPr>
              <a:t>※</a:t>
            </a:r>
          </a:p>
          <a:p>
            <a:pPr>
              <a:defRPr sz="1800" spc="-52">
                <a:solidFill>
                  <a:srgbClr val="941100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自社で決めていだいた内容を反映ください。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線"/>
          <p:cNvSpPr/>
          <p:nvPr/>
        </p:nvSpPr>
        <p:spPr>
          <a:xfrm>
            <a:off x="872866" y="779190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sp>
        <p:nvSpPr>
          <p:cNvPr id="214" name="線"/>
          <p:cNvSpPr/>
          <p:nvPr/>
        </p:nvSpPr>
        <p:spPr>
          <a:xfrm>
            <a:off x="872866" y="8974409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sp>
        <p:nvSpPr>
          <p:cNvPr id="215" name="スライド番号"/>
          <p:cNvSpPr txBox="1">
            <a:spLocks noGrp="1"/>
          </p:cNvSpPr>
          <p:nvPr>
            <p:ph type="sldNum" sz="quarter" idx="4294967295"/>
          </p:nvPr>
        </p:nvSpPr>
        <p:spPr>
          <a:xfrm>
            <a:off x="6378092" y="9302750"/>
            <a:ext cx="248616" cy="3048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>
                <a:solidFill>
                  <a:srgbClr val="53585F"/>
                </a:solidFill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4</a:t>
            </a:fld>
            <a:endParaRPr/>
          </a:p>
        </p:txBody>
      </p:sp>
      <p:pic>
        <p:nvPicPr>
          <p:cNvPr id="216" name="wevot_β.png" descr="wevot_β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562125" y="8144933"/>
            <a:ext cx="1016002" cy="1016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回答結果について"/>
          <p:cNvSpPr txBox="1"/>
          <p:nvPr/>
        </p:nvSpPr>
        <p:spPr>
          <a:xfrm>
            <a:off x="878150" y="422819"/>
            <a:ext cx="3817515" cy="67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1800" b="1">
                <a:solidFill>
                  <a:srgbClr val="5E5E5E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1pPr>
          </a:lstStyle>
          <a:p>
            <a:r>
              <a:t>皆さんへの内容の開示について</a:t>
            </a:r>
            <a:endParaRPr b="0"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218" name="定点でサーベイに回答いただくことで、…"/>
          <p:cNvSpPr txBox="1"/>
          <p:nvPr/>
        </p:nvSpPr>
        <p:spPr>
          <a:xfrm>
            <a:off x="1872927" y="1263832"/>
            <a:ext cx="9258945" cy="1049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半年1回、全体集会で</a:t>
            </a: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何かしらの形で結果内容を開示する予定です。</a:t>
            </a:r>
          </a:p>
        </p:txBody>
      </p:sp>
      <p:grpSp>
        <p:nvGrpSpPr>
          <p:cNvPr id="222" name="グループ"/>
          <p:cNvGrpSpPr/>
          <p:nvPr/>
        </p:nvGrpSpPr>
        <p:grpSpPr>
          <a:xfrm>
            <a:off x="1301697" y="2728106"/>
            <a:ext cx="4331273" cy="5050679"/>
            <a:chOff x="0" y="0"/>
            <a:chExt cx="4331271" cy="5050678"/>
          </a:xfrm>
        </p:grpSpPr>
        <p:pic>
          <p:nvPicPr>
            <p:cNvPr id="219" name="スクリーンショット 2018-06-27 19.42.47.png" descr="スクリーンショット 2018-06-27 19.42.47.png"/>
            <p:cNvPicPr>
              <a:picLocks noChangeAspect="1"/>
            </p:cNvPicPr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4331272" cy="296000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0" name="スクリーンショット 2018-06-27 19.43.00.png" descr="スクリーンショット 2018-06-27 19.43.00.png"/>
            <p:cNvPicPr>
              <a:picLocks noChangeAspect="1"/>
            </p:cNvPicPr>
            <p:nvPr/>
          </p:nvPicPr>
          <p:blipFill>
            <a:blip r:embed="rId4" cstate="print">
              <a:extLst/>
            </a:blip>
            <a:stretch>
              <a:fillRect/>
            </a:stretch>
          </p:blipFill>
          <p:spPr>
            <a:xfrm>
              <a:off x="0" y="2815669"/>
              <a:ext cx="4331272" cy="22350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1" name="スクリーンショット 2018-06-27 19.43.14.png" descr="スクリーンショット 2018-06-27 19.43.14.png"/>
            <p:cNvPicPr>
              <a:picLocks noChangeAspect="1"/>
            </p:cNvPicPr>
            <p:nvPr/>
          </p:nvPicPr>
          <p:blipFill>
            <a:blip r:embed="rId5" cstate="print">
              <a:extLst/>
            </a:blip>
            <a:stretch>
              <a:fillRect/>
            </a:stretch>
          </p:blipFill>
          <p:spPr>
            <a:xfrm>
              <a:off x="7283" y="2866456"/>
              <a:ext cx="499442" cy="12205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3" name="スクリーンショット 2018-08-31 16.55.57.png" descr="スクリーンショット 2018-08-31 16.55.57.png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6188004" y="2744029"/>
            <a:ext cx="5439824" cy="49185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スライド番号"/>
          <p:cNvSpPr txBox="1">
            <a:spLocks noGrp="1"/>
          </p:cNvSpPr>
          <p:nvPr>
            <p:ph type="sldNum" sz="quarter" idx="4294967295"/>
          </p:nvPr>
        </p:nvSpPr>
        <p:spPr>
          <a:xfrm>
            <a:off x="6395186" y="9302750"/>
            <a:ext cx="214428" cy="2540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>
              <a:defRPr sz="1200"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rPr/>
              <a:pPr/>
              <a:t>5</a:t>
            </a:fld>
            <a:endParaRPr/>
          </a:p>
        </p:txBody>
      </p:sp>
      <p:sp>
        <p:nvSpPr>
          <p:cNvPr id="226" name="アトラエでは、wevoxを活用し…"/>
          <p:cNvSpPr txBox="1"/>
          <p:nvPr/>
        </p:nvSpPr>
        <p:spPr>
          <a:xfrm>
            <a:off x="1682171" y="3601408"/>
            <a:ext cx="9640460" cy="15204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wevoxを活用し、皆さんにとってより良い組織に</a:t>
            </a: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していきたいと思っています。</a:t>
            </a:r>
          </a:p>
          <a:p>
            <a:pPr>
              <a:lnSpc>
                <a:spcPct val="90000"/>
              </a:lnSpc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ご協力をお願いいたします。</a:t>
            </a:r>
          </a:p>
        </p:txBody>
      </p:sp>
      <p:sp>
        <p:nvSpPr>
          <p:cNvPr id="227" name="線"/>
          <p:cNvSpPr/>
          <p:nvPr/>
        </p:nvSpPr>
        <p:spPr>
          <a:xfrm>
            <a:off x="872866" y="779190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sp>
        <p:nvSpPr>
          <p:cNvPr id="228" name="線"/>
          <p:cNvSpPr/>
          <p:nvPr/>
        </p:nvSpPr>
        <p:spPr>
          <a:xfrm>
            <a:off x="872866" y="8974409"/>
            <a:ext cx="11259068" cy="1"/>
          </a:xfrm>
          <a:prstGeom prst="line">
            <a:avLst/>
          </a:prstGeom>
          <a:ln w="25400">
            <a:solidFill>
              <a:srgbClr val="26BFB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endParaRPr/>
          </a:p>
        </p:txBody>
      </p:sp>
      <p:pic>
        <p:nvPicPr>
          <p:cNvPr id="229" name="wevot_β.png" descr="wevot_β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562125" y="8144933"/>
            <a:ext cx="1016002" cy="1016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サンプルです。…"/>
          <p:cNvSpPr txBox="1"/>
          <p:nvPr/>
        </p:nvSpPr>
        <p:spPr>
          <a:xfrm>
            <a:off x="2557454" y="1705804"/>
            <a:ext cx="788989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1800" spc="-52">
                <a:solidFill>
                  <a:srgbClr val="941100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※サンプル</a:t>
            </a:r>
            <a:r>
              <a:rPr dirty="0">
                <a:latin typeface="游ゴシック" pitchFamily="50" charset="-128"/>
                <a:ea typeface="游ゴシック" pitchFamily="50" charset="-128"/>
                <a:sym typeface="ヒラギノ角ゴ ProN W6"/>
              </a:rPr>
              <a:t>※</a:t>
            </a:r>
          </a:p>
          <a:p>
            <a:pPr>
              <a:defRPr sz="1800" spc="-52">
                <a:solidFill>
                  <a:srgbClr val="941100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pPr>
            <a:r>
              <a:rPr dirty="0">
                <a:latin typeface="游ゴシック" pitchFamily="50" charset="-128"/>
                <a:ea typeface="游ゴシック" pitchFamily="50" charset="-128"/>
              </a:rPr>
              <a:t>皆さんへのメッセージをご記入ください。</a:t>
            </a:r>
          </a:p>
        </p:txBody>
      </p:sp>
      <p:sp>
        <p:nvSpPr>
          <p:cNvPr id="231" name="回答結果について"/>
          <p:cNvSpPr txBox="1"/>
          <p:nvPr/>
        </p:nvSpPr>
        <p:spPr>
          <a:xfrm>
            <a:off x="878150" y="422819"/>
            <a:ext cx="795089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1800">
                <a:solidFill>
                  <a:srgbClr val="5E5E5E"/>
                </a:solidFill>
              </a:defRPr>
            </a:lvl1pPr>
          </a:lstStyle>
          <a:p>
            <a:r>
              <a:rPr b="1" dirty="0">
                <a:latin typeface="游ゴシック" pitchFamily="50" charset="-128"/>
                <a:ea typeface="游ゴシック" pitchFamily="50" charset="-128"/>
              </a:rPr>
              <a:t>最後に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</Words>
  <Application>Microsoft Office PowerPoint</Application>
  <PresentationFormat>ユーザー設定</PresentationFormat>
  <Paragraphs>42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White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HP</cp:lastModifiedBy>
  <cp:revision>5</cp:revision>
  <dcterms:modified xsi:type="dcterms:W3CDTF">2018-09-04T05:03:35Z</dcterms:modified>
</cp:coreProperties>
</file>